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2"/>
  </p:notesMasterIdLst>
  <p:sldIdLst>
    <p:sldId id="969" r:id="rId3"/>
    <p:sldId id="1123" r:id="rId4"/>
    <p:sldId id="1231" r:id="rId5"/>
    <p:sldId id="1106" r:id="rId6"/>
    <p:sldId id="1255" r:id="rId7"/>
    <p:sldId id="1281" r:id="rId8"/>
    <p:sldId id="1293" r:id="rId9"/>
    <p:sldId id="1284" r:id="rId10"/>
    <p:sldId id="1282" r:id="rId11"/>
    <p:sldId id="1291" r:id="rId12"/>
    <p:sldId id="1127" r:id="rId13"/>
    <p:sldId id="1277" r:id="rId14"/>
    <p:sldId id="1289" r:id="rId15"/>
    <p:sldId id="1292" r:id="rId16"/>
    <p:sldId id="1262" r:id="rId17"/>
    <p:sldId id="1228" r:id="rId18"/>
    <p:sldId id="1263" r:id="rId19"/>
    <p:sldId id="1142" r:id="rId20"/>
    <p:sldId id="114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第七课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5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、用以色列祖先在出埃及旷野的惨痛经历警戒这末世的人。	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10:1-10:13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、要避免祭鬼以逃避拜偶像的事。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10:14-10:22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、从造就别人的角度来决定是否要吃祭偶像之物。	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10:23-10:33</a:t>
            </a: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弟兄们，我不愿意你们不晓得，我们的祖宗从前都在云下，都从海中经过，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都在云里、海里受洗归了摩西；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并且都吃了一样的灵食，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也都喝了一样的灵水。所喝的，是出于随着他们的灵磐石；那磐石就是基督。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但他们中间多半是上帝不喜欢的人，所以在旷野倒毙。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「我还有好些事要告诉你们，但你们现在担当不了（或译：不能领会）。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只等真理的圣灵来了，他要引导你们明白（原文是进入）一切的真理；因为他不是凭自己说的，乃是把他所听见的都说出来，并要把将来的事告诉你们。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他要荣耀我，因为他要将受于我的告诉你们。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凡父所有的，都是我的；所以我说，他要将受于我的告诉你们。」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这些事都是我们的鉴戒，叫我们不要贪恋恶事，像他们那样贪恋的；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也不要拜偶像，像他们有人拜的。如经上所记：「百姓坐下吃喝，起来玩耍。」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我们也不要行奸淫，像他们有人行的，一天就倒毙了二万三千人；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也不要试探主（有古卷：基督），像他们有人试探的，就被蛇所灭。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你们也不要发怨言，像他们有发怨言的，就被灭命的所灭。</a:t>
            </a:r>
          </a:p>
        </p:txBody>
      </p:sp>
    </p:spTree>
    <p:extLst>
      <p:ext uri="{BB962C8B-B14F-4D97-AF65-F5344CB8AC3E}">
        <p14:creationId xmlns:p14="http://schemas.microsoft.com/office/powerpoint/2010/main" val="243926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0B9DC64-93C5-4105-A536-5D1CB35FB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539930"/>
              </p:ext>
            </p:extLst>
          </p:nvPr>
        </p:nvGraphicFramePr>
        <p:xfrm>
          <a:off x="0" y="0"/>
          <a:ext cx="12192000" cy="6743700"/>
        </p:xfrm>
        <a:graphic>
          <a:graphicData uri="http://schemas.openxmlformats.org/drawingml/2006/table">
            <a:tbl>
              <a:tblPr/>
              <a:tblGrid>
                <a:gridCol w="1391163">
                  <a:extLst>
                    <a:ext uri="{9D8B030D-6E8A-4147-A177-3AD203B41FA5}">
                      <a16:colId xmlns:a16="http://schemas.microsoft.com/office/drawing/2014/main" val="2198120709"/>
                    </a:ext>
                  </a:extLst>
                </a:gridCol>
                <a:gridCol w="1777597">
                  <a:extLst>
                    <a:ext uri="{9D8B030D-6E8A-4147-A177-3AD203B41FA5}">
                      <a16:colId xmlns:a16="http://schemas.microsoft.com/office/drawing/2014/main" val="3517358389"/>
                    </a:ext>
                  </a:extLst>
                </a:gridCol>
                <a:gridCol w="2801649">
                  <a:extLst>
                    <a:ext uri="{9D8B030D-6E8A-4147-A177-3AD203B41FA5}">
                      <a16:colId xmlns:a16="http://schemas.microsoft.com/office/drawing/2014/main" val="2082338991"/>
                    </a:ext>
                  </a:extLst>
                </a:gridCol>
                <a:gridCol w="1777597">
                  <a:extLst>
                    <a:ext uri="{9D8B030D-6E8A-4147-A177-3AD203B41FA5}">
                      <a16:colId xmlns:a16="http://schemas.microsoft.com/office/drawing/2014/main" val="3073221343"/>
                    </a:ext>
                  </a:extLst>
                </a:gridCol>
                <a:gridCol w="2705040">
                  <a:extLst>
                    <a:ext uri="{9D8B030D-6E8A-4147-A177-3AD203B41FA5}">
                      <a16:colId xmlns:a16="http://schemas.microsoft.com/office/drawing/2014/main" val="3502702220"/>
                    </a:ext>
                  </a:extLst>
                </a:gridCol>
                <a:gridCol w="1738954">
                  <a:extLst>
                    <a:ext uri="{9D8B030D-6E8A-4147-A177-3AD203B41FA5}">
                      <a16:colId xmlns:a16="http://schemas.microsoft.com/office/drawing/2014/main" val="2665956699"/>
                    </a:ext>
                  </a:extLst>
                </a:gridCol>
              </a:tblGrid>
              <a:tr h="681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事件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以色列人的反应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摩西的反应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661580"/>
                  </a:ext>
                </a:extLst>
              </a:tr>
              <a:tr h="6158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BC1446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埃及、兰塞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被加重担子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出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／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、愁烦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祈求</a:t>
                      </a:r>
                      <a:endParaRPr lang="en-US" altLang="zh-CN" sz="1800" b="0" i="0" u="none" strike="noStrike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521686"/>
                  </a:ext>
                </a:extLst>
              </a:tr>
              <a:tr h="6064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约二月初五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比哈希录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过红海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出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／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哀求，抱怨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仰望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519007"/>
                  </a:ext>
                </a:extLst>
              </a:tr>
              <a:tr h="62515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约二月初八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玛拉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水苦，定律例典章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出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呼求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91019"/>
                  </a:ext>
                </a:extLst>
              </a:tr>
              <a:tr h="59715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二月十五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以琳和西奈中间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缺粮，赐鹌鹑吗哪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出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16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，贪婪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仰望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216595"/>
                  </a:ext>
                </a:extLst>
              </a:tr>
              <a:tr h="6064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（出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个月）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利非订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缺水，击打何烈磐石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出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17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，争闹，试探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呼求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719747"/>
                  </a:ext>
                </a:extLst>
              </a:tr>
              <a:tr h="4855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二月二十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基博罗－哈他瓦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民食鹌鹑而遭击杀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起贪欲之心，哭号抱怨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不喜悦，泄气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83516"/>
                  </a:ext>
                </a:extLst>
              </a:tr>
              <a:tr h="65283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（约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个月）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加低斯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差遣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12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探子探迦南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／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哭号，抱怨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为民求赦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1049"/>
                  </a:ext>
                </a:extLst>
              </a:tr>
              <a:tr h="742093">
                <a:tc>
                  <a:txBody>
                    <a:bodyPr/>
                    <a:lstStyle/>
                    <a:p>
                      <a:pPr algn="l" fontAlgn="ctr"/>
                      <a:endParaRPr lang="zh-CN" altLang="en-US" sz="1800" b="0" i="0" u="none" strike="noStrike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旷野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可拉一党的叛逆与灭亡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民发怨言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8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14700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人遭瘟疫死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800" b="0" i="0" u="none" strike="noStrike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709935"/>
                  </a:ext>
                </a:extLst>
              </a:tr>
              <a:tr h="5730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BC1406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加低斯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缺水，击打磐石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抱怨</a:t>
                      </a:r>
                      <a:r>
                        <a:rPr lang="en-US" altLang="zh-CN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，争闹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800" b="0" i="0" u="none" strike="noStrike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055291"/>
                  </a:ext>
                </a:extLst>
              </a:tr>
              <a:tr h="55796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五月初一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往红海路上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火蛇与铜蛇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民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因路难行，怨毒</a:t>
                      </a:r>
                      <a:r>
                        <a:rPr lang="en-US" altLang="zh-CN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10</a:t>
                      </a:r>
                      <a:r>
                        <a:rPr lang="zh-CN" altLang="en-US" sz="1800" b="0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，烦躁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为百姓祷告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864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96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他们遭遇这些事都要作为鉴戒，并且写在经上，正是警戒我们这末世的人。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所以，自己以为站得稳的，须要谨慎，免得跌倒。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你们所遇见的试探，无非是人所能受的。上帝是信实的，必不叫你们受试探过于所能受的；在受试探的时候，总要给你们开一条出路，叫你们能忍受得住。</a:t>
            </a:r>
          </a:p>
        </p:txBody>
      </p:sp>
    </p:spTree>
    <p:extLst>
      <p:ext uri="{BB962C8B-B14F-4D97-AF65-F5344CB8AC3E}">
        <p14:creationId xmlns:p14="http://schemas.microsoft.com/office/powerpoint/2010/main" val="421109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忍受试探的人是有福的，因为他经过试验以后，必得生命的冠冕；这是主应许给那些爱他之人的。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人被试探，不可说：「我是被上帝试探」；因为上帝不能被恶试探，他也不试探人。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但各人被试探，乃是被自己的私欲牵引诱惑的。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私欲既怀了胎，就生出罪来；罪既长成，就生出死来。</a:t>
            </a:r>
          </a:p>
        </p:txBody>
      </p:sp>
    </p:spTree>
    <p:extLst>
      <p:ext uri="{BB962C8B-B14F-4D97-AF65-F5344CB8AC3E}">
        <p14:creationId xmlns:p14="http://schemas.microsoft.com/office/powerpoint/2010/main" val="323452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5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、用以色列祖先在出埃及旷野的惨痛经历警戒这末世的人。	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10:1-10:13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、要避免祭鬼以逃避拜偶像的事。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10:14-10:22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、从造就别人的角度来决定是否要吃祭偶像之物。	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10:23-10:33</a:t>
            </a:r>
          </a:p>
        </p:txBody>
      </p:sp>
    </p:spTree>
    <p:extLst>
      <p:ext uri="{BB962C8B-B14F-4D97-AF65-F5344CB8AC3E}">
        <p14:creationId xmlns:p14="http://schemas.microsoft.com/office/powerpoint/2010/main" val="1755943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我所亲爱的弟兄啊，你们要逃避拜偶像的事。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我好像对明白人说的，你们要审察我的话。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我们所祝福的杯，岂不是同领基督的血吗？我们所擘开的饼，岂不是同领基督的身体吗？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我们虽多，仍是一个饼，一个身体，因为我们都是分受这一个饼。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你们看属肉体的以色列人，那吃祭物的岂不是在祭坛上有分吗？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我是怎么说呢？岂是说祭偶像之物算得甚么呢？或说偶像算得甚么呢？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我乃是说，外邦人所献的祭是祭鬼，不是祭上帝。我不愿意你们与鬼相交。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你们不能喝主的杯又喝鬼的杯，不能吃主的筵席又吃鬼的筵席。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我们可惹主的愤恨吗？我们比他还有能力吗？</a:t>
            </a:r>
          </a:p>
        </p:txBody>
      </p:sp>
    </p:spTree>
    <p:extLst>
      <p:ext uri="{BB962C8B-B14F-4D97-AF65-F5344CB8AC3E}">
        <p14:creationId xmlns:p14="http://schemas.microsoft.com/office/powerpoint/2010/main" val="266097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论到吃祭偶像之物，我们知道偶像在世上算不得甚么，也知道上帝只有一位，再没有别的上帝。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但人不都有这等知识。有人到如今因拜惯了偶像，就以为所吃的是祭偶像之物。他们的良心既然软弱，也就污秽了。</a:t>
            </a:r>
          </a:p>
        </p:txBody>
      </p:sp>
    </p:spTree>
    <p:extLst>
      <p:ext uri="{BB962C8B-B14F-4D97-AF65-F5344CB8AC3E}">
        <p14:creationId xmlns:p14="http://schemas.microsoft.com/office/powerpoint/2010/main" val="2693112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5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、用以色列祖先在出埃及旷野的惨痛经历警戒这末世的人。	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10:1-10:13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、要避免祭鬼以逃避拜偶像的事。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10:14-10:22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、从造就别人的角度来决定是否要吃祭偶像之物。	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10:23-10:33</a:t>
            </a:r>
          </a:p>
        </p:txBody>
      </p:sp>
    </p:spTree>
    <p:extLst>
      <p:ext uri="{BB962C8B-B14F-4D97-AF65-F5344CB8AC3E}">
        <p14:creationId xmlns:p14="http://schemas.microsoft.com/office/powerpoint/2010/main" val="2995982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凡事都可行，但不都有益处。凡事都可行，但不都造就人。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无论何人，不要求自己的益处，乃要求别人的益处。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凡市上所卖的，你们只管吃，不要为良心的缘故问甚么话，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因为地和其中所充满的都属乎主。</a:t>
            </a:r>
          </a:p>
        </p:txBody>
      </p:sp>
    </p:spTree>
    <p:extLst>
      <p:ext uri="{BB962C8B-B14F-4D97-AF65-F5344CB8AC3E}">
        <p14:creationId xmlns:p14="http://schemas.microsoft.com/office/powerpoint/2010/main" val="2212882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倘有一个不信的人请你们赴席，你们若愿意去，凡摆在你们面前的，只管吃，不要为良心的缘故问甚么话。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若有人对你们说：「这是献过祭的物」，就要为那告诉你们的人，并为良心的缘故不吃。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我说的良心不是你的，乃是他的。我这自由为甚么被别人的良心论断呢？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我若谢恩而吃，为甚么因我谢恩的物被人毁谤呢？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所以，你们或吃或喝，无论做甚么，都要为荣耀上帝而行。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不拘是犹太人，是希腊人，是上帝的教会，你们都不要使他跌倒；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就好像我凡事都叫众人喜欢，不求自己的益处，只求众人的益处，叫他们得救。</a:t>
            </a:r>
          </a:p>
        </p:txBody>
      </p:sp>
    </p:spTree>
    <p:extLst>
      <p:ext uri="{BB962C8B-B14F-4D97-AF65-F5344CB8AC3E}">
        <p14:creationId xmlns:p14="http://schemas.microsoft.com/office/powerpoint/2010/main" val="1851132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、今天我们有拜偶像的危险吗？有可能发生在哪些方面？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、以色列祖先在出埃及旷野的惨痛经历，对我有怎样的警戒？如何操练以避免类似的经历？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、保罗两次提到“凡事我都可行，但不都有益处。”两次的后半句的内容是什么？对我应用最大的提醒在哪里？</a:t>
            </a: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33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75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21629</TotalTime>
  <Words>2124</Words>
  <Application>Microsoft Office PowerPoint</Application>
  <PresentationFormat>Widescreen</PresentationFormat>
  <Paragraphs>150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SimSun</vt:lpstr>
      <vt:lpstr>华文楷体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21</cp:revision>
  <dcterms:created xsi:type="dcterms:W3CDTF">2020-11-05T21:27:14Z</dcterms:created>
  <dcterms:modified xsi:type="dcterms:W3CDTF">2022-01-21T19:36:53Z</dcterms:modified>
</cp:coreProperties>
</file>